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71" r:id="rId10"/>
    <p:sldId id="264" r:id="rId11"/>
    <p:sldId id="265" r:id="rId12"/>
    <p:sldId id="266" r:id="rId13"/>
    <p:sldId id="267" r:id="rId14"/>
    <p:sldId id="268" r:id="rId15"/>
    <p:sldId id="269" r:id="rId16"/>
    <p:sldId id="270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tion par défaut" id="{EABF63E3-AF75-4015-BF08-381A0E9A4721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  <p14:sldId id="271"/>
            <p14:sldId id="264"/>
            <p14:sldId id="265"/>
            <p14:sldId id="266"/>
            <p14:sldId id="267"/>
            <p14:sldId id="268"/>
            <p14:sldId id="269"/>
            <p14:sldId id="27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60" d="100"/>
          <a:sy n="60" d="100"/>
        </p:scale>
        <p:origin x="72" y="11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D6D1DC-F57A-4E22-A078-63443B86550E}" type="datetimeFigureOut">
              <a:rPr lang="fr-FR" smtClean="0"/>
              <a:t>13/03/2018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20BDBD-66E0-4891-A769-17B15D9233D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156752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Dv</a:t>
            </a:r>
            <a:r>
              <a:rPr lang="fr-FR" dirty="0"/>
              <a:t> : campo </a:t>
            </a:r>
            <a:r>
              <a:rPr lang="fr-FR" dirty="0" err="1"/>
              <a:t>santos</a:t>
            </a:r>
            <a:endParaRPr lang="fr-FR" dirty="0"/>
          </a:p>
          <a:p>
            <a:r>
              <a:rPr lang="fr-FR" dirty="0"/>
              <a:t>On incarne Henri, qui souhaite, après le décès de sa femme suite à </a:t>
            </a:r>
            <a:r>
              <a:rPr lang="fr-FR" dirty="0" err="1"/>
              <a:t>Heizeilmer</a:t>
            </a:r>
            <a:r>
              <a:rPr lang="fr-FR" dirty="0"/>
              <a:t>, devenir garder forestier dans le Wyoming.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20BDBD-66E0-4891-A769-17B15D9233DA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642265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par </a:t>
            </a:r>
            <a:r>
              <a:rPr lang="fr-FR" dirty="0" err="1"/>
              <a:t>Thekla</a:t>
            </a:r>
            <a:r>
              <a:rPr lang="fr-FR" dirty="0"/>
              <a:t> ( </a:t>
            </a:r>
            <a:r>
              <a:rPr lang="fr-FR" dirty="0" err="1"/>
              <a:t>Johnatton</a:t>
            </a:r>
            <a:r>
              <a:rPr lang="fr-FR" dirty="0"/>
              <a:t> Blow concepteur de </a:t>
            </a:r>
            <a:r>
              <a:rPr lang="fr-FR" dirty="0" err="1"/>
              <a:t>Braid</a:t>
            </a:r>
            <a:r>
              <a:rPr lang="fr-FR" dirty="0"/>
              <a:t> )</a:t>
            </a:r>
          </a:p>
          <a:p>
            <a:r>
              <a:rPr lang="fr-FR" dirty="0"/>
              <a:t>On y incarne une personnage se trouvant seul sur une île.  Tout le jeu repose sur une série d’énigme et l’interprétation du joueur, et sa capacité à observer son environnement. Il n’y a aucun texte, et le personnage est muet.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20BDBD-66E0-4891-A769-17B15D9233DA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428385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Différents matériaux pour les différents élément : principalement ceux qui sont unis.</a:t>
            </a:r>
          </a:p>
          <a:p>
            <a:r>
              <a:rPr lang="fr-FR" dirty="0"/>
              <a:t>Ensuite tentative de </a:t>
            </a:r>
            <a:r>
              <a:rPr lang="fr-FR" dirty="0" err="1"/>
              <a:t>réalisatio</a:t>
            </a:r>
            <a:r>
              <a:rPr lang="fr-FR" dirty="0"/>
              <a:t> </a:t>
            </a:r>
            <a:r>
              <a:rPr lang="fr-FR" dirty="0" err="1"/>
              <a:t>nde</a:t>
            </a:r>
            <a:r>
              <a:rPr lang="fr-FR" dirty="0"/>
              <a:t> volumen sur la couette,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20BDBD-66E0-4891-A769-17B15D9233DA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89064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3/13/2018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fr-FR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fr-FR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3/13/2018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3/13/2018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3/13/2018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3/13/2018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68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2AAA687-F7C2-4579-BA21-A4AA97CEB9F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Présentation Infographie : projet jeu d’exploration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68EC6656-79C6-4695-B4AB-AA068177C71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Guillaume Gosset &amp; Eric Cerveau</a:t>
            </a:r>
          </a:p>
          <a:p>
            <a:r>
              <a:rPr lang="fr-FR" dirty="0"/>
              <a:t>13/03/2018</a:t>
            </a:r>
          </a:p>
        </p:txBody>
      </p:sp>
    </p:spTree>
    <p:extLst>
      <p:ext uri="{BB962C8B-B14F-4D97-AF65-F5344CB8AC3E}">
        <p14:creationId xmlns:p14="http://schemas.microsoft.com/office/powerpoint/2010/main" val="32443253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E0F5115E-746A-4B5B-A46D-D246BE5ED57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368D1D6-8E4A-4E30-9034-D45B1C97424E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D942A2CE-0C2A-421F-8824-A30790A22FDE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684B0E88-813B-46EB-A111-1F8F6EFF7762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B194C145-9645-48E3-9444-55F60A1EB269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27E1B63E-913B-4A64-A6E7-224864360606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D4D576DA-6301-49B1-A03F-794BAFF3AF8B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Snip Diagonal Corner Rectangle 24">
            <a:extLst>
              <a:ext uri="{FF2B5EF4-FFF2-40B4-BE49-F238E27FC236}">
                <a16:creationId xmlns:a16="http://schemas.microsoft.com/office/drawing/2014/main" id="{DC3ECA16-3E99-4F46-9E17-0A13A2FCEE8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2990" y="620722"/>
            <a:ext cx="6575496" cy="5286838"/>
          </a:xfrm>
          <a:prstGeom prst="snip2DiagRect">
            <a:avLst>
              <a:gd name="adj1" fmla="val 10787"/>
              <a:gd name="adj2" fmla="val 0"/>
            </a:avLst>
          </a:prstGeom>
          <a:solidFill>
            <a:schemeClr val="tx1"/>
          </a:solidFill>
          <a:ln>
            <a:noFill/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Espace réservé du contenu 3" descr="Une image contenant meubles, plancher, intérieur&#10;&#10;Description générée avec un niveau de confiance élevé">
            <a:extLst>
              <a:ext uri="{FF2B5EF4-FFF2-40B4-BE49-F238E27FC236}">
                <a16:creationId xmlns:a16="http://schemas.microsoft.com/office/drawing/2014/main" id="{F94184CB-5E8D-4966-8D87-46D06D6131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963" r="8015" b="-2"/>
          <a:stretch/>
        </p:blipFill>
        <p:spPr>
          <a:xfrm>
            <a:off x="778062" y="786117"/>
            <a:ext cx="6245352" cy="4956048"/>
          </a:xfrm>
          <a:custGeom>
            <a:avLst/>
            <a:gdLst>
              <a:gd name="connsiteX0" fmla="*/ 534609 w 6245352"/>
              <a:gd name="connsiteY0" fmla="*/ 0 h 4956048"/>
              <a:gd name="connsiteX1" fmla="*/ 6245352 w 6245352"/>
              <a:gd name="connsiteY1" fmla="*/ 0 h 4956048"/>
              <a:gd name="connsiteX2" fmla="*/ 6245352 w 6245352"/>
              <a:gd name="connsiteY2" fmla="*/ 4421439 h 4956048"/>
              <a:gd name="connsiteX3" fmla="*/ 5710743 w 6245352"/>
              <a:gd name="connsiteY3" fmla="*/ 4956048 h 4956048"/>
              <a:gd name="connsiteX4" fmla="*/ 0 w 6245352"/>
              <a:gd name="connsiteY4" fmla="*/ 4956048 h 4956048"/>
              <a:gd name="connsiteX5" fmla="*/ 0 w 6245352"/>
              <a:gd name="connsiteY5" fmla="*/ 534609 h 4956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45352" h="4956048">
                <a:moveTo>
                  <a:pt x="534609" y="0"/>
                </a:moveTo>
                <a:lnTo>
                  <a:pt x="6245352" y="0"/>
                </a:lnTo>
                <a:lnTo>
                  <a:pt x="6245352" y="4421439"/>
                </a:lnTo>
                <a:lnTo>
                  <a:pt x="5710743" y="4956048"/>
                </a:lnTo>
                <a:lnTo>
                  <a:pt x="0" y="4956048"/>
                </a:lnTo>
                <a:lnTo>
                  <a:pt x="0" y="534609"/>
                </a:lnTo>
                <a:close/>
              </a:path>
            </a:pathLst>
          </a:cu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EF15B24B-A45A-4B7E-A8F6-504B436315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2710" y="620722"/>
            <a:ext cx="3518748" cy="1142462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fr-FR" sz="2400" dirty="0"/>
              <a:t>V – Réalisation du lit et texturage</a:t>
            </a:r>
            <a:br>
              <a:rPr lang="fr-FR" sz="2400" dirty="0"/>
            </a:br>
            <a:endParaRPr lang="fr-FR" sz="240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C722B56-5B04-43AF-BD0E-CC2762A775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2710" y="1822449"/>
            <a:ext cx="3479419" cy="3070226"/>
          </a:xfrm>
        </p:spPr>
        <p:txBody>
          <a:bodyPr anchor="t">
            <a:normAutofit/>
          </a:bodyPr>
          <a:lstStyle/>
          <a:p>
            <a:r>
              <a:rPr lang="en-US" sz="1400" dirty="0" err="1"/>
              <a:t>Utilisation</a:t>
            </a:r>
            <a:r>
              <a:rPr lang="en-US" sz="1400" dirty="0"/>
              <a:t> </a:t>
            </a:r>
            <a:r>
              <a:rPr lang="en-US" sz="1400" dirty="0" err="1"/>
              <a:t>d’une</a:t>
            </a:r>
            <a:r>
              <a:rPr lang="en-US" sz="1400" dirty="0"/>
              <a:t> UV map smart</a:t>
            </a:r>
          </a:p>
          <a:p>
            <a:r>
              <a:rPr lang="en-US" sz="1400" dirty="0"/>
              <a:t>Reproduction </a:t>
            </a:r>
            <a:r>
              <a:rPr lang="en-US" sz="1400" dirty="0" err="1"/>
              <a:t>d’une</a:t>
            </a:r>
            <a:r>
              <a:rPr lang="en-US" sz="1400" dirty="0"/>
              <a:t> </a:t>
            </a:r>
            <a:r>
              <a:rPr lang="en-US" sz="1400" dirty="0" err="1"/>
              <a:t>couette</a:t>
            </a:r>
            <a:r>
              <a:rPr lang="en-US" sz="1400" dirty="0"/>
              <a:t> </a:t>
            </a:r>
            <a:r>
              <a:rPr lang="en-US" sz="1400" dirty="0" err="1"/>
              <a:t>fibreuse</a:t>
            </a:r>
            <a:endParaRPr lang="en-US" sz="1400" dirty="0"/>
          </a:p>
          <a:p>
            <a:r>
              <a:rPr lang="en-US" sz="1400" dirty="0" err="1"/>
              <a:t>Combinaison</a:t>
            </a:r>
            <a:r>
              <a:rPr lang="en-US" sz="1400" dirty="0"/>
              <a:t> de couleurs </a:t>
            </a:r>
            <a:r>
              <a:rPr lang="en-US" sz="1400" dirty="0" err="1"/>
              <a:t>unies</a:t>
            </a:r>
            <a:r>
              <a:rPr lang="en-US" sz="1400" dirty="0"/>
              <a:t> et texture entre les </a:t>
            </a:r>
            <a:r>
              <a:rPr lang="en-US" sz="1400" dirty="0" err="1"/>
              <a:t>différents</a:t>
            </a:r>
            <a:r>
              <a:rPr lang="en-US" sz="1400" dirty="0"/>
              <a:t> </a:t>
            </a:r>
            <a:r>
              <a:rPr lang="en-US" sz="1400" dirty="0" err="1"/>
              <a:t>éléments</a:t>
            </a:r>
            <a:r>
              <a:rPr lang="en-US" sz="1400" dirty="0"/>
              <a:t> de la scene.</a:t>
            </a:r>
          </a:p>
        </p:txBody>
      </p:sp>
    </p:spTree>
    <p:extLst>
      <p:ext uri="{BB962C8B-B14F-4D97-AF65-F5344CB8AC3E}">
        <p14:creationId xmlns:p14="http://schemas.microsoft.com/office/powerpoint/2010/main" val="20482109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9C6EDEF-A3BB-407B-9CDF-A7E5E5AE68C9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1AE95B9-B8B1-4D2E-827E-AE702FB672B9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B96C491-9D12-4A1F-87C1-4087035C5295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FFE5C4A-1546-4452-A19D-2A989D4BC40A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148CBA6-F6FA-4167-BD0D-40D35561B2CA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3B9A8234-2F00-40E6-BCCC-86FAB3EB7C4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2C6435E-737E-4009-A04F-0FEAF47EDA85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62175B5A-440E-485E-AA3B-DB4F5B0DC3F6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B74F21EB-8231-457A-9CD9-26F3FD6C9263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A28312DE-CF4A-475A-B8B3-17C372A7673F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44817E42-2080-49B8-9DBA-E842B9599BAA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21E72023-0F7C-4EB4-A17D-00C47AA44087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Snip Diagonal Corner Rectangle 6">
            <a:extLst>
              <a:ext uri="{FF2B5EF4-FFF2-40B4-BE49-F238E27FC236}">
                <a16:creationId xmlns:a16="http://schemas.microsoft.com/office/drawing/2014/main" id="{FC434DEB-993E-4D99-BB55-EECED066439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4000" y="620722"/>
            <a:ext cx="5136155" cy="5286838"/>
          </a:xfrm>
          <a:prstGeom prst="snip2DiagRect">
            <a:avLst>
              <a:gd name="adj1" fmla="val 9954"/>
              <a:gd name="adj2" fmla="val 0"/>
            </a:avLst>
          </a:prstGeom>
          <a:solidFill>
            <a:schemeClr val="tx1"/>
          </a:solidFill>
          <a:ln>
            <a:noFill/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8CE28B2A-E9AC-46FA-89A2-6CB4F43BAB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952" r="-1" b="-1"/>
          <a:stretch/>
        </p:blipFill>
        <p:spPr>
          <a:xfrm>
            <a:off x="797205" y="617947"/>
            <a:ext cx="4972950" cy="5124218"/>
          </a:xfrm>
          <a:custGeom>
            <a:avLst/>
            <a:gdLst>
              <a:gd name="connsiteX0" fmla="*/ 478762 w 4809744"/>
              <a:gd name="connsiteY0" fmla="*/ 0 h 4956048"/>
              <a:gd name="connsiteX1" fmla="*/ 4809744 w 4809744"/>
              <a:gd name="connsiteY1" fmla="*/ 0 h 4956048"/>
              <a:gd name="connsiteX2" fmla="*/ 4809744 w 4809744"/>
              <a:gd name="connsiteY2" fmla="*/ 4477286 h 4956048"/>
              <a:gd name="connsiteX3" fmla="*/ 4330982 w 4809744"/>
              <a:gd name="connsiteY3" fmla="*/ 4956048 h 4956048"/>
              <a:gd name="connsiteX4" fmla="*/ 0 w 4809744"/>
              <a:gd name="connsiteY4" fmla="*/ 4956048 h 4956048"/>
              <a:gd name="connsiteX5" fmla="*/ 0 w 4809744"/>
              <a:gd name="connsiteY5" fmla="*/ 478762 h 4956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809744" h="4956048">
                <a:moveTo>
                  <a:pt x="478762" y="0"/>
                </a:moveTo>
                <a:lnTo>
                  <a:pt x="4809744" y="0"/>
                </a:lnTo>
                <a:lnTo>
                  <a:pt x="4809744" y="4477286"/>
                </a:lnTo>
                <a:lnTo>
                  <a:pt x="4330982" y="4956048"/>
                </a:lnTo>
                <a:lnTo>
                  <a:pt x="0" y="4956048"/>
                </a:lnTo>
                <a:lnTo>
                  <a:pt x="0" y="478762"/>
                </a:lnTo>
                <a:close/>
              </a:path>
            </a:pathLst>
          </a:cu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4A455539-C60C-4230-8312-0CAF819FEC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628617"/>
            <a:ext cx="5408613" cy="302898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V – </a:t>
            </a:r>
            <a:r>
              <a:rPr lang="en-US" sz="4800" dirty="0" err="1"/>
              <a:t>Réalisation</a:t>
            </a:r>
            <a:r>
              <a:rPr lang="en-US" sz="4800" dirty="0"/>
              <a:t> du lit et </a:t>
            </a:r>
            <a:r>
              <a:rPr lang="en-US" sz="4800" dirty="0" err="1"/>
              <a:t>texturage</a:t>
            </a:r>
            <a:r>
              <a:rPr lang="en-US" sz="4800" dirty="0"/>
              <a:t> UV map du lit</a:t>
            </a:r>
          </a:p>
        </p:txBody>
      </p:sp>
    </p:spTree>
    <p:extLst>
      <p:ext uri="{BB962C8B-B14F-4D97-AF65-F5344CB8AC3E}">
        <p14:creationId xmlns:p14="http://schemas.microsoft.com/office/powerpoint/2010/main" val="12705638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F338184-3C97-4BF9-8A58-98C2EB7C1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Animation de la porte</a:t>
            </a:r>
          </a:p>
        </p:txBody>
      </p:sp>
      <p:pic>
        <p:nvPicPr>
          <p:cNvPr id="7" name="2018-03-12 22-21-31">
            <a:hlinkClick r:id="" action="ppaction://media"/>
            <a:extLst>
              <a:ext uri="{FF2B5EF4-FFF2-40B4-BE49-F238E27FC236}">
                <a16:creationId xmlns:a16="http://schemas.microsoft.com/office/drawing/2014/main" id="{69954A1E-9B59-42CE-80DA-588542D48FFA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38313" y="685800"/>
            <a:ext cx="6426200" cy="3614738"/>
          </a:xfrm>
        </p:spPr>
      </p:pic>
    </p:spTree>
    <p:extLst>
      <p:ext uri="{BB962C8B-B14F-4D97-AF65-F5344CB8AC3E}">
        <p14:creationId xmlns:p14="http://schemas.microsoft.com/office/powerpoint/2010/main" val="952225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1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B794B4E-FA7A-4205-BF58-35BE19832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Animation du </a:t>
            </a:r>
            <a:r>
              <a:rPr lang="fr-FR" dirty="0" err="1"/>
              <a:t>token</a:t>
            </a:r>
            <a:endParaRPr lang="fr-FR" dirty="0"/>
          </a:p>
        </p:txBody>
      </p:sp>
      <p:pic>
        <p:nvPicPr>
          <p:cNvPr id="4" name="2018-03-12 22-27-31">
            <a:hlinkClick r:id="" action="ppaction://media"/>
            <a:extLst>
              <a:ext uri="{FF2B5EF4-FFF2-40B4-BE49-F238E27FC236}">
                <a16:creationId xmlns:a16="http://schemas.microsoft.com/office/drawing/2014/main" id="{A9C0D40C-A626-4F02-A2F4-7F3EDC35BDE3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38313" y="685800"/>
            <a:ext cx="6426200" cy="3614738"/>
          </a:xfrm>
        </p:spPr>
      </p:pic>
    </p:spTree>
    <p:extLst>
      <p:ext uri="{BB962C8B-B14F-4D97-AF65-F5344CB8AC3E}">
        <p14:creationId xmlns:p14="http://schemas.microsoft.com/office/powerpoint/2010/main" val="3836116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5E0CCCB-AC61-4C6A-90DA-CFFE273074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Jeu de lumière utilisé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FD69DE2-60DF-4E0E-BA55-85E0ABECCE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- une lumière de type </a:t>
            </a:r>
            <a:r>
              <a:rPr lang="fr-FR" dirty="0" err="1"/>
              <a:t>sun</a:t>
            </a:r>
            <a:r>
              <a:rPr lang="fr-FR" dirty="0"/>
              <a:t> qui est orienté de la même manière que celui représenté dans le ciel</a:t>
            </a:r>
          </a:p>
          <a:p>
            <a:r>
              <a:rPr lang="fr-FR" dirty="0"/>
              <a:t>- quatre lumière de type point pour la torche une fois allumée</a:t>
            </a:r>
          </a:p>
          <a:p>
            <a:r>
              <a:rPr lang="fr-FR" dirty="0"/>
              <a:t>- une lumière de type point dans la maison pour éclairée</a:t>
            </a:r>
          </a:p>
          <a:p>
            <a:r>
              <a:rPr lang="fr-FR" dirty="0"/>
              <a:t>- une lumière sous l’arche afin d’égaliser le niveau de lumière</a:t>
            </a:r>
          </a:p>
        </p:txBody>
      </p:sp>
    </p:spTree>
    <p:extLst>
      <p:ext uri="{BB962C8B-B14F-4D97-AF65-F5344CB8AC3E}">
        <p14:creationId xmlns:p14="http://schemas.microsoft.com/office/powerpoint/2010/main" val="32073368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D982DC2-1B5A-44CC-BD7B-A2657712A4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Démonstration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CC128D62-4B52-408C-A01F-83443A49146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383433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2295A85-66A6-4815-AC27-1A09FBF97C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What’s</a:t>
            </a:r>
            <a:r>
              <a:rPr lang="fr-FR" dirty="0"/>
              <a:t> </a:t>
            </a:r>
            <a:r>
              <a:rPr lang="fr-FR" dirty="0" err="1"/>
              <a:t>next</a:t>
            </a:r>
            <a:r>
              <a:rPr lang="fr-FR" dirty="0"/>
              <a:t> 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33B9D7C-B606-441F-B134-D953C3D17E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Faire les deux autres niveaux</a:t>
            </a:r>
          </a:p>
          <a:p>
            <a:r>
              <a:rPr lang="fr-FR" dirty="0"/>
              <a:t>Revoir/finaliser certaines textures</a:t>
            </a:r>
          </a:p>
          <a:p>
            <a:r>
              <a:rPr lang="fr-FR" dirty="0"/>
              <a:t>Animer une flamme</a:t>
            </a:r>
          </a:p>
          <a:p>
            <a:r>
              <a:rPr lang="fr-FR" dirty="0"/>
              <a:t>Ajouter </a:t>
            </a:r>
            <a:r>
              <a:rPr lang="fr-FR"/>
              <a:t>des effets sonores</a:t>
            </a:r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668251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AA3FC39-0A15-405A-8302-BC20FD9C94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0" y="175391"/>
            <a:ext cx="8534400" cy="1507067"/>
          </a:xfrm>
        </p:spPr>
        <p:txBody>
          <a:bodyPr/>
          <a:lstStyle/>
          <a:p>
            <a:r>
              <a:rPr lang="fr-FR" dirty="0"/>
              <a:t>Sommaire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96DA318-7B4B-46A4-81D8-28A217A04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8800" y="2413932"/>
            <a:ext cx="8534400" cy="3615267"/>
          </a:xfrm>
        </p:spPr>
        <p:txBody>
          <a:bodyPr/>
          <a:lstStyle/>
          <a:p>
            <a:r>
              <a:rPr lang="fr-FR" dirty="0"/>
              <a:t>I – Divisions des tâches au sein de l’équipe</a:t>
            </a:r>
          </a:p>
          <a:p>
            <a:r>
              <a:rPr lang="fr-FR" dirty="0"/>
              <a:t>II – Pourquoi un jeu d’exploration ?</a:t>
            </a:r>
          </a:p>
          <a:p>
            <a:r>
              <a:rPr lang="fr-FR" dirty="0"/>
              <a:t>III – Jeux d’exploration similaires</a:t>
            </a:r>
          </a:p>
          <a:p>
            <a:r>
              <a:rPr lang="fr-FR" dirty="0"/>
              <a:t>IV – Le langage de programmation et les technologies utilisées</a:t>
            </a:r>
          </a:p>
          <a:p>
            <a:r>
              <a:rPr lang="fr-FR" dirty="0"/>
              <a:t>V – Réalisation du lit et texturage</a:t>
            </a:r>
          </a:p>
          <a:p>
            <a:r>
              <a:rPr lang="fr-FR" dirty="0"/>
              <a:t>VI – Animation de la porte et du </a:t>
            </a:r>
            <a:r>
              <a:rPr lang="fr-FR" dirty="0" err="1"/>
              <a:t>token</a:t>
            </a:r>
            <a:endParaRPr lang="fr-FR" dirty="0"/>
          </a:p>
          <a:p>
            <a:r>
              <a:rPr lang="fr-FR" dirty="0"/>
              <a:t>VII – Le jeu de lumière utilisé</a:t>
            </a:r>
          </a:p>
          <a:p>
            <a:r>
              <a:rPr lang="fr-FR" dirty="0"/>
              <a:t>VIII – Ce qu’il reste à faire</a:t>
            </a:r>
          </a:p>
        </p:txBody>
      </p:sp>
    </p:spTree>
    <p:extLst>
      <p:ext uri="{BB962C8B-B14F-4D97-AF65-F5344CB8AC3E}">
        <p14:creationId xmlns:p14="http://schemas.microsoft.com/office/powerpoint/2010/main" val="40769894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67CAC0C-E113-4F94-80F8-05621B7E8F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Division des tâches au sein de l’équipe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39F060B-0A5A-448D-AC25-D47C6670D5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Base de 50/50</a:t>
            </a:r>
          </a:p>
          <a:p>
            <a:r>
              <a:rPr lang="fr-FR" dirty="0"/>
              <a:t>Réorientation développement du jeu / modèles 3D</a:t>
            </a:r>
          </a:p>
        </p:txBody>
      </p:sp>
    </p:spTree>
    <p:extLst>
      <p:ext uri="{BB962C8B-B14F-4D97-AF65-F5344CB8AC3E}">
        <p14:creationId xmlns:p14="http://schemas.microsoft.com/office/powerpoint/2010/main" val="7112203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038AB35-F3A5-4B5C-ACD6-FD436C06E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Pourquoi un jeu d’exploration ?</a:t>
            </a:r>
            <a:br>
              <a:rPr lang="fr-FR" dirty="0"/>
            </a:b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62DDDD6-6A24-443D-80F3-9BF0FAC686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Parce qu’on aime bien ça.</a:t>
            </a:r>
          </a:p>
          <a:p>
            <a:r>
              <a:rPr lang="fr-FR" dirty="0"/>
              <a:t>Style de jeu qui permet de faire bon nombre de modèles différents.</a:t>
            </a:r>
          </a:p>
          <a:p>
            <a:r>
              <a:rPr lang="fr-FR" dirty="0"/>
              <a:t>Repose sur des systèmes de déclencheurs</a:t>
            </a:r>
          </a:p>
        </p:txBody>
      </p:sp>
    </p:spTree>
    <p:extLst>
      <p:ext uri="{BB962C8B-B14F-4D97-AF65-F5344CB8AC3E}">
        <p14:creationId xmlns:p14="http://schemas.microsoft.com/office/powerpoint/2010/main" val="4901282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AE99AA7-8C37-455E-A234-BAD855430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Jeux d’explorations similaire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9DEB10B-C46D-4BD0-AAAF-0749EEC9F1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Firewatch</a:t>
            </a:r>
            <a:r>
              <a:rPr lang="fr-FR" dirty="0"/>
              <a:t> développé par Campo Santo. </a:t>
            </a:r>
          </a:p>
          <a:p>
            <a:r>
              <a:rPr lang="fr-FR" dirty="0"/>
              <a:t>The </a:t>
            </a:r>
            <a:r>
              <a:rPr lang="fr-FR" dirty="0" err="1"/>
              <a:t>Witness</a:t>
            </a:r>
            <a:r>
              <a:rPr lang="fr-FR" dirty="0"/>
              <a:t> développé par </a:t>
            </a:r>
            <a:r>
              <a:rPr lang="fr-FR" dirty="0" err="1"/>
              <a:t>Thekla</a:t>
            </a:r>
            <a:endParaRPr lang="fr-FR" dirty="0"/>
          </a:p>
          <a:p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706469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91FFBEC-79F1-4324-96E2-5C61F2AFE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4731" y="1368148"/>
            <a:ext cx="3162157" cy="1143000"/>
          </a:xfrm>
        </p:spPr>
        <p:txBody>
          <a:bodyPr/>
          <a:lstStyle/>
          <a:p>
            <a:r>
              <a:rPr lang="fr-FR" dirty="0" err="1"/>
              <a:t>Firewatch</a:t>
            </a:r>
            <a:endParaRPr lang="fr-FR" dirty="0"/>
          </a:p>
        </p:txBody>
      </p:sp>
      <p:pic>
        <p:nvPicPr>
          <p:cNvPr id="6" name="Espace réservé pour une image  5">
            <a:extLst>
              <a:ext uri="{FF2B5EF4-FFF2-40B4-BE49-F238E27FC236}">
                <a16:creationId xmlns:a16="http://schemas.microsoft.com/office/drawing/2014/main" id="{63AF3C52-FE0C-49AD-876B-7BBBB1A59975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/>
          <a:stretch>
            <a:fillRect/>
          </a:stretch>
        </p:blipFill>
        <p:spPr>
          <a:xfrm>
            <a:off x="109735" y="1230284"/>
            <a:ext cx="8374652" cy="4039985"/>
          </a:xfrm>
        </p:spPr>
      </p:pic>
    </p:spTree>
    <p:extLst>
      <p:ext uri="{BB962C8B-B14F-4D97-AF65-F5344CB8AC3E}">
        <p14:creationId xmlns:p14="http://schemas.microsoft.com/office/powerpoint/2010/main" val="23759041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9C6EDEF-A3BB-407B-9CDF-A7E5E5AE68C9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1AE95B9-B8B1-4D2E-827E-AE702FB672B9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B96C491-9D12-4A1F-87C1-4087035C5295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FFE5C4A-1546-4452-A19D-2A989D4BC40A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148CBA6-F6FA-4167-BD0D-40D35561B2CA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0B00BF1A-DE31-418A-A8D6-94DD83A4269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Snip Diagonal Corner Rectangle 6">
            <a:extLst>
              <a:ext uri="{FF2B5EF4-FFF2-40B4-BE49-F238E27FC236}">
                <a16:creationId xmlns:a16="http://schemas.microsoft.com/office/drawing/2014/main" id="{5E44135C-8489-48D6-9DE0-01158CEC1D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4000" y="620722"/>
            <a:ext cx="6575496" cy="5286838"/>
          </a:xfrm>
          <a:prstGeom prst="snip2DiagRect">
            <a:avLst>
              <a:gd name="adj1" fmla="val 10787"/>
              <a:gd name="adj2" fmla="val 0"/>
            </a:avLst>
          </a:prstGeom>
          <a:solidFill>
            <a:schemeClr val="tx1"/>
          </a:solidFill>
          <a:ln>
            <a:noFill/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2EBB1E3-798E-4681-9571-598110EB76C0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4A29AFA-763B-4A7F-8FF9-FFD9D024E3DA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D011B936-A98D-477F-B7BC-3354833D87EC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31CCE537-3FB5-4822-9301-DE08C0668002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F2C3CF57-635E-4A09-9AF1-7CD17A809889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0E20542C-AE6A-4CFE-BA4B-5D59F9F745C5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Espace réservé pour une image  5" descr="Une image contenant arbre, crépuscule, extérieur&#10;&#10;Description générée avec un niveau de confiance très élevé">
            <a:extLst>
              <a:ext uri="{FF2B5EF4-FFF2-40B4-BE49-F238E27FC236}">
                <a16:creationId xmlns:a16="http://schemas.microsoft.com/office/drawing/2014/main" id="{2B92C373-7CDA-42F5-A1A0-AD41A334E905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3"/>
          <a:srcRect l="3701" r="25416" b="1"/>
          <a:stretch/>
        </p:blipFill>
        <p:spPr>
          <a:xfrm>
            <a:off x="799072" y="786117"/>
            <a:ext cx="6245352" cy="4956048"/>
          </a:xfrm>
          <a:custGeom>
            <a:avLst/>
            <a:gdLst>
              <a:gd name="connsiteX0" fmla="*/ 534609 w 6245352"/>
              <a:gd name="connsiteY0" fmla="*/ 0 h 4956048"/>
              <a:gd name="connsiteX1" fmla="*/ 6245352 w 6245352"/>
              <a:gd name="connsiteY1" fmla="*/ 0 h 4956048"/>
              <a:gd name="connsiteX2" fmla="*/ 6245352 w 6245352"/>
              <a:gd name="connsiteY2" fmla="*/ 4421439 h 4956048"/>
              <a:gd name="connsiteX3" fmla="*/ 5710743 w 6245352"/>
              <a:gd name="connsiteY3" fmla="*/ 4956048 h 4956048"/>
              <a:gd name="connsiteX4" fmla="*/ 0 w 6245352"/>
              <a:gd name="connsiteY4" fmla="*/ 4956048 h 4956048"/>
              <a:gd name="connsiteX5" fmla="*/ 0 w 6245352"/>
              <a:gd name="connsiteY5" fmla="*/ 534609 h 4956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45352" h="4956048">
                <a:moveTo>
                  <a:pt x="534609" y="0"/>
                </a:moveTo>
                <a:lnTo>
                  <a:pt x="6245352" y="0"/>
                </a:lnTo>
                <a:lnTo>
                  <a:pt x="6245352" y="4421439"/>
                </a:lnTo>
                <a:lnTo>
                  <a:pt x="5710743" y="4956048"/>
                </a:lnTo>
                <a:lnTo>
                  <a:pt x="0" y="4956048"/>
                </a:lnTo>
                <a:lnTo>
                  <a:pt x="0" y="534609"/>
                </a:lnTo>
                <a:close/>
              </a:path>
            </a:pathLst>
          </a:cu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7AAB9B83-AE6A-4869-8346-110570BD9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2710" y="628617"/>
            <a:ext cx="3971902" cy="302898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The witness</a:t>
            </a:r>
          </a:p>
        </p:txBody>
      </p:sp>
    </p:spTree>
    <p:extLst>
      <p:ext uri="{BB962C8B-B14F-4D97-AF65-F5344CB8AC3E}">
        <p14:creationId xmlns:p14="http://schemas.microsoft.com/office/powerpoint/2010/main" val="23560670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370807E-96E4-4BA0-B0D6-6E075316D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langage de programmation et technologies utilisés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10F3E9D-D7E6-4DCD-8502-B6CE127883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FR" dirty="0"/>
              <a:t>Blender et Godot parce que c’est open source</a:t>
            </a:r>
          </a:p>
          <a:p>
            <a:r>
              <a:rPr lang="fr-FR" dirty="0"/>
              <a:t>Blender pour créer les modèles 3D, les animations, et appliqué les textures.</a:t>
            </a:r>
          </a:p>
          <a:p>
            <a:r>
              <a:rPr lang="fr-FR" dirty="0"/>
              <a:t>Godot pour la réalisation du jeu en lui-même.</a:t>
            </a:r>
          </a:p>
          <a:p>
            <a:r>
              <a:rPr lang="fr-FR" dirty="0"/>
              <a:t>Photofiltre studio X, </a:t>
            </a:r>
            <a:r>
              <a:rPr lang="fr-FR" dirty="0" err="1"/>
              <a:t>Krita</a:t>
            </a:r>
            <a:r>
              <a:rPr lang="fr-FR" dirty="0"/>
              <a:t> et </a:t>
            </a:r>
            <a:r>
              <a:rPr lang="fr-FR" dirty="0" err="1"/>
              <a:t>Gimp</a:t>
            </a:r>
            <a:r>
              <a:rPr lang="fr-FR" dirty="0"/>
              <a:t> pour ce qui est de la partie graphique : dessins des textures notamment.</a:t>
            </a:r>
          </a:p>
          <a:p>
            <a:r>
              <a:rPr lang="fr-FR" dirty="0"/>
              <a:t>Photofiltre et </a:t>
            </a:r>
            <a:r>
              <a:rPr lang="fr-FR" dirty="0" err="1"/>
              <a:t>krita</a:t>
            </a:r>
            <a:r>
              <a:rPr lang="fr-FR" dirty="0"/>
              <a:t> pour Eric</a:t>
            </a:r>
          </a:p>
          <a:p>
            <a:r>
              <a:rPr lang="fr-FR" dirty="0" err="1"/>
              <a:t>Krita</a:t>
            </a:r>
            <a:r>
              <a:rPr lang="fr-FR" dirty="0"/>
              <a:t> et </a:t>
            </a:r>
            <a:r>
              <a:rPr lang="fr-FR" dirty="0" err="1"/>
              <a:t>Gimp</a:t>
            </a:r>
            <a:r>
              <a:rPr lang="fr-FR" dirty="0"/>
              <a:t> pour Guillaume</a:t>
            </a:r>
          </a:p>
          <a:p>
            <a:r>
              <a:rPr lang="fr-FR" dirty="0"/>
              <a:t>Au niveau des langages , principalement du </a:t>
            </a:r>
            <a:r>
              <a:rPr lang="fr-FR" dirty="0" err="1"/>
              <a:t>gdscript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677913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0F5115E-746A-4B5B-A46D-D246BE5ED57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368D1D6-8E4A-4E30-9034-D45B1C97424E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39" name="Straight Connector 11">
              <a:extLst>
                <a:ext uri="{FF2B5EF4-FFF2-40B4-BE49-F238E27FC236}">
                  <a16:creationId xmlns:a16="http://schemas.microsoft.com/office/drawing/2014/main" id="{D942A2CE-0C2A-421F-8824-A30790A22FDE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684B0E88-813B-46EB-A111-1F8F6EFF7762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13">
              <a:extLst>
                <a:ext uri="{FF2B5EF4-FFF2-40B4-BE49-F238E27FC236}">
                  <a16:creationId xmlns:a16="http://schemas.microsoft.com/office/drawing/2014/main" id="{B194C145-9645-48E3-9444-55F60A1EB269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7E1B63E-913B-4A64-A6E7-224864360606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15">
              <a:extLst>
                <a:ext uri="{FF2B5EF4-FFF2-40B4-BE49-F238E27FC236}">
                  <a16:creationId xmlns:a16="http://schemas.microsoft.com/office/drawing/2014/main" id="{D4D576DA-6301-49B1-A03F-794BAFF3AF8B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Snip Diagonal Corner Rectangle 24">
            <a:extLst>
              <a:ext uri="{FF2B5EF4-FFF2-40B4-BE49-F238E27FC236}">
                <a16:creationId xmlns:a16="http://schemas.microsoft.com/office/drawing/2014/main" id="{DC3ECA16-3E99-4F46-9E17-0A13A2FCEE8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2990" y="620722"/>
            <a:ext cx="6575496" cy="5286838"/>
          </a:xfrm>
          <a:prstGeom prst="snip2DiagRect">
            <a:avLst>
              <a:gd name="adj1" fmla="val 10787"/>
              <a:gd name="adj2" fmla="val 0"/>
            </a:avLst>
          </a:prstGeom>
          <a:solidFill>
            <a:schemeClr val="tx1"/>
          </a:solidFill>
          <a:ln>
            <a:noFill/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3" name="Image 3">
            <a:extLst>
              <a:ext uri="{FF2B5EF4-FFF2-40B4-BE49-F238E27FC236}">
                <a16:creationId xmlns:a16="http://schemas.microsoft.com/office/drawing/2014/main" id="{D02AFE8C-5155-4D7D-B32F-D11CB29466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374" r="12607"/>
          <a:stretch/>
        </p:blipFill>
        <p:spPr>
          <a:xfrm>
            <a:off x="778062" y="786117"/>
            <a:ext cx="6245352" cy="4956048"/>
          </a:xfrm>
          <a:custGeom>
            <a:avLst/>
            <a:gdLst>
              <a:gd name="connsiteX0" fmla="*/ 534609 w 6245352"/>
              <a:gd name="connsiteY0" fmla="*/ 0 h 4956048"/>
              <a:gd name="connsiteX1" fmla="*/ 6245352 w 6245352"/>
              <a:gd name="connsiteY1" fmla="*/ 0 h 4956048"/>
              <a:gd name="connsiteX2" fmla="*/ 6245352 w 6245352"/>
              <a:gd name="connsiteY2" fmla="*/ 4421439 h 4956048"/>
              <a:gd name="connsiteX3" fmla="*/ 5710743 w 6245352"/>
              <a:gd name="connsiteY3" fmla="*/ 4956048 h 4956048"/>
              <a:gd name="connsiteX4" fmla="*/ 0 w 6245352"/>
              <a:gd name="connsiteY4" fmla="*/ 4956048 h 4956048"/>
              <a:gd name="connsiteX5" fmla="*/ 0 w 6245352"/>
              <a:gd name="connsiteY5" fmla="*/ 534609 h 4956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45352" h="4956048">
                <a:moveTo>
                  <a:pt x="534609" y="0"/>
                </a:moveTo>
                <a:lnTo>
                  <a:pt x="6245352" y="0"/>
                </a:lnTo>
                <a:lnTo>
                  <a:pt x="6245352" y="4421439"/>
                </a:lnTo>
                <a:lnTo>
                  <a:pt x="5710743" y="4956048"/>
                </a:lnTo>
                <a:lnTo>
                  <a:pt x="0" y="4956048"/>
                </a:lnTo>
                <a:lnTo>
                  <a:pt x="0" y="534609"/>
                </a:lnTo>
                <a:close/>
              </a:path>
            </a:pathLst>
          </a:cu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D5552987-6204-472F-9713-ED8D9DF3F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2710" y="620722"/>
            <a:ext cx="3518748" cy="1142462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fr-FR" sz="2400"/>
              <a:t>V- Réalisation et texturage du mur d’enseinte</a:t>
            </a:r>
          </a:p>
        </p:txBody>
      </p:sp>
      <p:sp>
        <p:nvSpPr>
          <p:cNvPr id="44" name="Espace réservé du contenu 2">
            <a:extLst>
              <a:ext uri="{FF2B5EF4-FFF2-40B4-BE49-F238E27FC236}">
                <a16:creationId xmlns:a16="http://schemas.microsoft.com/office/drawing/2014/main" id="{FA35D1B6-700D-4C00-895E-5799134EE6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2710" y="1822449"/>
            <a:ext cx="3479419" cy="3070226"/>
          </a:xfrm>
        </p:spPr>
        <p:txBody>
          <a:bodyPr anchor="t">
            <a:normAutofit/>
          </a:bodyPr>
          <a:lstStyle/>
          <a:p>
            <a:r>
              <a:rPr lang="fr-FR" sz="1400" dirty="0"/>
              <a:t>Développement du module porte a part pour simplifier le dépliage</a:t>
            </a:r>
          </a:p>
          <a:p>
            <a:r>
              <a:rPr lang="fr-FR" sz="1400" dirty="0"/>
              <a:t>Tentative d’inclusion de relief a l’aide de la texture. Mais demandais trop de ressources.</a:t>
            </a:r>
          </a:p>
          <a:p>
            <a:r>
              <a:rPr lang="fr-FR" sz="1400" dirty="0"/>
              <a:t>Texture via </a:t>
            </a:r>
            <a:r>
              <a:rPr lang="fr-FR" sz="1400" dirty="0" err="1"/>
              <a:t>uv</a:t>
            </a:r>
            <a:r>
              <a:rPr lang="fr-FR" sz="1400" dirty="0"/>
              <a:t> </a:t>
            </a:r>
            <a:r>
              <a:rPr lang="fr-FR" sz="1400" dirty="0" err="1"/>
              <a:t>map</a:t>
            </a:r>
            <a:r>
              <a:rPr lang="fr-FR" sz="1400" dirty="0"/>
              <a:t> a la suite de problèmes d’applications directes de la texture.</a:t>
            </a:r>
          </a:p>
        </p:txBody>
      </p:sp>
    </p:spTree>
    <p:extLst>
      <p:ext uri="{BB962C8B-B14F-4D97-AF65-F5344CB8AC3E}">
        <p14:creationId xmlns:p14="http://schemas.microsoft.com/office/powerpoint/2010/main" val="2885551697"/>
      </p:ext>
    </p:extLst>
  </p:cSld>
  <p:clrMapOvr>
    <a:masterClrMapping/>
  </p:clrMapOvr>
</p:sld>
</file>

<file path=ppt/theme/theme1.xml><?xml version="1.0" encoding="utf-8"?>
<a:theme xmlns:a="http://schemas.openxmlformats.org/drawingml/2006/main" name="Secteur">
  <a:themeElements>
    <a:clrScheme name="Personnalisé 3">
      <a:dk1>
        <a:sysClr val="windowText" lastClr="000000"/>
      </a:dk1>
      <a:lt1>
        <a:sysClr val="window" lastClr="FFFFFF"/>
      </a:lt1>
      <a:dk2>
        <a:srgbClr val="4E662B"/>
      </a:dk2>
      <a:lt2>
        <a:srgbClr val="34441C"/>
      </a:lt2>
      <a:accent1>
        <a:srgbClr val="38540A"/>
      </a:accent1>
      <a:accent2>
        <a:srgbClr val="31A274"/>
      </a:accent2>
      <a:accent3>
        <a:srgbClr val="236073"/>
      </a:accent3>
      <a:accent4>
        <a:srgbClr val="6C4D90"/>
      </a:accent4>
      <a:accent5>
        <a:srgbClr val="983C27"/>
      </a:accent5>
      <a:accent6>
        <a:srgbClr val="CD811F"/>
      </a:accent6>
      <a:hlink>
        <a:srgbClr val="293F06"/>
      </a:hlink>
      <a:folHlink>
        <a:srgbClr val="68883A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9759155-7935-4C61-A06C-C04380D1B16E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270</TotalTime>
  <Words>497</Words>
  <Application>Microsoft Office PowerPoint</Application>
  <PresentationFormat>Grand écran</PresentationFormat>
  <Paragraphs>63</Paragraphs>
  <Slides>16</Slides>
  <Notes>3</Notes>
  <HiddenSlides>0</HiddenSlides>
  <MMClips>2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16</vt:i4>
      </vt:variant>
    </vt:vector>
  </HeadingPairs>
  <TitlesOfParts>
    <vt:vector size="20" baseType="lpstr">
      <vt:lpstr>Calibri</vt:lpstr>
      <vt:lpstr>Century Gothic</vt:lpstr>
      <vt:lpstr>Wingdings 3</vt:lpstr>
      <vt:lpstr>Secteur</vt:lpstr>
      <vt:lpstr>Présentation Infographie : projet jeu d’exploration</vt:lpstr>
      <vt:lpstr>Sommaire</vt:lpstr>
      <vt:lpstr>Division des tâches au sein de l’équipe</vt:lpstr>
      <vt:lpstr>Pourquoi un jeu d’exploration ? </vt:lpstr>
      <vt:lpstr>Jeux d’explorations similaire</vt:lpstr>
      <vt:lpstr>Firewatch</vt:lpstr>
      <vt:lpstr>The witness</vt:lpstr>
      <vt:lpstr>langage de programmation et technologies utilisés</vt:lpstr>
      <vt:lpstr>V- Réalisation et texturage du mur d’enseinte</vt:lpstr>
      <vt:lpstr>V – Réalisation du lit et texturage </vt:lpstr>
      <vt:lpstr>V – Réalisation du lit et texturage UV map du lit</vt:lpstr>
      <vt:lpstr>Animation de la porte</vt:lpstr>
      <vt:lpstr>Animation du token</vt:lpstr>
      <vt:lpstr>Jeu de lumière utilisé</vt:lpstr>
      <vt:lpstr>Démonstration</vt:lpstr>
      <vt:lpstr>What’s next 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Infographie : projet jeu d’exploration</dc:title>
  <dc:creator>Eric Cerveau</dc:creator>
  <cp:lastModifiedBy>Eric Cerveau</cp:lastModifiedBy>
  <cp:revision>5</cp:revision>
  <dcterms:created xsi:type="dcterms:W3CDTF">2018-03-12T19:55:29Z</dcterms:created>
  <dcterms:modified xsi:type="dcterms:W3CDTF">2018-03-13T02:35:31Z</dcterms:modified>
</cp:coreProperties>
</file>